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handoutMasterIdLst>
    <p:handoutMasterId r:id="rId12"/>
  </p:handoutMasterIdLst>
  <p:sldIdLst>
    <p:sldId id="256" r:id="rId2"/>
    <p:sldId id="263" r:id="rId3"/>
    <p:sldId id="258" r:id="rId4"/>
    <p:sldId id="259" r:id="rId5"/>
    <p:sldId id="260" r:id="rId6"/>
    <p:sldId id="261" r:id="rId7"/>
    <p:sldId id="262" r:id="rId8"/>
    <p:sldId id="265" r:id="rId9"/>
    <p:sldId id="264"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489" autoAdjust="0"/>
  </p:normalViewPr>
  <p:slideViewPr>
    <p:cSldViewPr snapToGrid="0">
      <p:cViewPr varScale="1">
        <p:scale>
          <a:sx n="58" d="100"/>
          <a:sy n="58" d="100"/>
        </p:scale>
        <p:origin x="11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3"/>
            <a:ext cx="3038648" cy="466725"/>
          </a:xfrm>
          <a:prstGeom prst="rect">
            <a:avLst/>
          </a:prstGeom>
        </p:spPr>
        <p:txBody>
          <a:bodyPr vert="horz" lIns="91440" tIns="45720" rIns="91440" bIns="45720" rtlCol="0"/>
          <a:lstStyle>
            <a:lvl1pPr algn="r">
              <a:defRPr sz="1200"/>
            </a:lvl1pPr>
          </a:lstStyle>
          <a:p>
            <a:fld id="{104D7084-F873-4DF7-AED4-AD2328D6F060}" type="datetimeFigureOut">
              <a:rPr lang="en-US" smtClean="0"/>
              <a:t>12/5/2018</a:t>
            </a:fld>
            <a:endParaRPr lang="en-US"/>
          </a:p>
        </p:txBody>
      </p:sp>
      <p:sp>
        <p:nvSpPr>
          <p:cNvPr id="4" name="Footer Placeholder 3"/>
          <p:cNvSpPr>
            <a:spLocks noGrp="1"/>
          </p:cNvSpPr>
          <p:nvPr>
            <p:ph type="ftr" sz="quarter" idx="2"/>
          </p:nvPr>
        </p:nvSpPr>
        <p:spPr>
          <a:xfrm>
            <a:off x="1" y="8829678"/>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8"/>
            <a:ext cx="3038648" cy="466725"/>
          </a:xfrm>
          <a:prstGeom prst="rect">
            <a:avLst/>
          </a:prstGeom>
        </p:spPr>
        <p:txBody>
          <a:bodyPr vert="horz" lIns="91440" tIns="45720" rIns="91440" bIns="45720" rtlCol="0" anchor="b"/>
          <a:lstStyle>
            <a:lvl1pPr algn="r">
              <a:defRPr sz="1200"/>
            </a:lvl1pPr>
          </a:lstStyle>
          <a:p>
            <a:fld id="{06C9A187-90DA-417A-8ADE-C06445FD4C93}" type="slidenum">
              <a:rPr lang="en-US" smtClean="0"/>
              <a:t>‹#›</a:t>
            </a:fld>
            <a:endParaRPr lang="en-US"/>
          </a:p>
        </p:txBody>
      </p:sp>
    </p:spTree>
    <p:extLst>
      <p:ext uri="{BB962C8B-B14F-4D97-AF65-F5344CB8AC3E}">
        <p14:creationId xmlns:p14="http://schemas.microsoft.com/office/powerpoint/2010/main" val="43239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3"/>
            <a:ext cx="3038648" cy="466725"/>
          </a:xfrm>
          <a:prstGeom prst="rect">
            <a:avLst/>
          </a:prstGeom>
        </p:spPr>
        <p:txBody>
          <a:bodyPr vert="horz" lIns="91440" tIns="45720" rIns="91440" bIns="45720" rtlCol="0"/>
          <a:lstStyle>
            <a:lvl1pPr algn="r">
              <a:defRPr sz="1200"/>
            </a:lvl1pPr>
          </a:lstStyle>
          <a:p>
            <a:fld id="{8B542F64-13DB-4E8B-8664-734021FA78B3}" type="datetimeFigureOut">
              <a:rPr lang="en-US" smtClean="0"/>
              <a:t>12/5/2018</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73578"/>
            <a:ext cx="560832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8"/>
            <a:ext cx="3038649"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8"/>
            <a:ext cx="3038648" cy="466725"/>
          </a:xfrm>
          <a:prstGeom prst="rect">
            <a:avLst/>
          </a:prstGeom>
        </p:spPr>
        <p:txBody>
          <a:bodyPr vert="horz" lIns="91440" tIns="45720" rIns="91440" bIns="45720" rtlCol="0" anchor="b"/>
          <a:lstStyle>
            <a:lvl1pPr algn="r">
              <a:defRPr sz="1200"/>
            </a:lvl1pPr>
          </a:lstStyle>
          <a:p>
            <a:fld id="{12046C8F-5FFA-4909-AF50-B71D707E2609}" type="slidenum">
              <a:rPr lang="en-US" smtClean="0"/>
              <a:t>‹#›</a:t>
            </a:fld>
            <a:endParaRPr lang="en-US"/>
          </a:p>
        </p:txBody>
      </p:sp>
    </p:spTree>
    <p:extLst>
      <p:ext uri="{BB962C8B-B14F-4D97-AF65-F5344CB8AC3E}">
        <p14:creationId xmlns:p14="http://schemas.microsoft.com/office/powerpoint/2010/main" val="4001160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smtClean="0">
                <a:solidFill>
                  <a:schemeClr val="tx1"/>
                </a:solidFill>
                <a:latin typeface="Arial" panose="020B0604020202020204" pitchFamily="34" charset="0"/>
              </a:rPr>
              <a:t>Although once narrowly conceptualized as involving only physical force, dating violence is now more broadly recognized; dating abuse also comes in different forms, such as verbal and emotional abuse. Dating abuse isn’t an argument every once in a while, or a bad mood after a bad day, it is a cycle of control; a continuum of behaviors that a person elicits to gain power over another. </a:t>
            </a:r>
            <a:endParaRPr lang="en-US" altLang="en-US" dirty="0" smtClean="0">
              <a:solidFill>
                <a:schemeClr val="tx1"/>
              </a:solidFill>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42812A5-B94F-4D16-9DA0-E4C817EFB33E}" type="slidenum">
              <a:rPr lang="en-US" altLang="en-US"/>
              <a:pPr>
                <a:spcBef>
                  <a:spcPct val="0"/>
                </a:spcBef>
              </a:pPr>
              <a:t>2</a:t>
            </a:fld>
            <a:endParaRPr lang="en-US" altLang="en-US"/>
          </a:p>
        </p:txBody>
      </p:sp>
    </p:spTree>
    <p:extLst>
      <p:ext uri="{BB962C8B-B14F-4D97-AF65-F5344CB8AC3E}">
        <p14:creationId xmlns:p14="http://schemas.microsoft.com/office/powerpoint/2010/main" val="9540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Directions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Students will select one volunteer to come and trace a body on a large sheet of paper. Once the body is traced, place the paper on the wall. Students will then take turns coming writing or drawing positive traits of potential partners or relationships on the body. If students have an idea of a negative character or relationship trait, they will write or draw them around the outer border of the body. Once everyone has had an opportunity to write on the body, discuss what was drawn or written.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Outcomes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Students will learn about the qualities of a healthy relationship through participating in this activity. They will have the opportunity to discuss why certain traits can be considered positive or negative with their peers.</a:t>
            </a:r>
          </a:p>
          <a:p>
            <a:endParaRPr lang="en-US" dirty="0"/>
          </a:p>
        </p:txBody>
      </p:sp>
      <p:sp>
        <p:nvSpPr>
          <p:cNvPr id="4" name="Slide Number Placeholder 3"/>
          <p:cNvSpPr>
            <a:spLocks noGrp="1"/>
          </p:cNvSpPr>
          <p:nvPr>
            <p:ph type="sldNum" sz="quarter" idx="10"/>
          </p:nvPr>
        </p:nvSpPr>
        <p:spPr/>
        <p:txBody>
          <a:bodyPr/>
          <a:lstStyle/>
          <a:p>
            <a:fld id="{12046C8F-5FFA-4909-AF50-B71D707E2609}" type="slidenum">
              <a:rPr lang="en-US" smtClean="0"/>
              <a:t>9</a:t>
            </a:fld>
            <a:endParaRPr lang="en-US"/>
          </a:p>
        </p:txBody>
      </p:sp>
    </p:spTree>
    <p:extLst>
      <p:ext uri="{BB962C8B-B14F-4D97-AF65-F5344CB8AC3E}">
        <p14:creationId xmlns:p14="http://schemas.microsoft.com/office/powerpoint/2010/main" val="1296937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3723F55-CAC0-4F1A-8353-C8D48909E3E0}" type="datetimeFigureOut">
              <a:rPr lang="en-US" smtClean="0"/>
              <a:t>12/5/2018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7C3F320-E598-48CD-9E19-34A715222D76}"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325003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23F55-CAC0-4F1A-8353-C8D48909E3E0}"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345545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23F55-CAC0-4F1A-8353-C8D48909E3E0}"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418966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723F55-CAC0-4F1A-8353-C8D48909E3E0}"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148967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3723F55-CAC0-4F1A-8353-C8D48909E3E0}" type="datetimeFigureOut">
              <a:rPr lang="en-US" smtClean="0"/>
              <a:t>12/5/2018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7C3F320-E598-48CD-9E19-34A715222D76}"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518279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723F55-CAC0-4F1A-8353-C8D48909E3E0}"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232653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723F55-CAC0-4F1A-8353-C8D48909E3E0}"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97790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723F55-CAC0-4F1A-8353-C8D48909E3E0}"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303138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23F55-CAC0-4F1A-8353-C8D48909E3E0}"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3F320-E598-48CD-9E19-34A715222D76}" type="slidenum">
              <a:rPr lang="en-US" smtClean="0"/>
              <a:t>‹#›</a:t>
            </a:fld>
            <a:endParaRPr lang="en-US"/>
          </a:p>
        </p:txBody>
      </p:sp>
    </p:spTree>
    <p:extLst>
      <p:ext uri="{BB962C8B-B14F-4D97-AF65-F5344CB8AC3E}">
        <p14:creationId xmlns:p14="http://schemas.microsoft.com/office/powerpoint/2010/main" val="138331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3723F55-CAC0-4F1A-8353-C8D48909E3E0}" type="datetimeFigureOut">
              <a:rPr lang="en-US" smtClean="0"/>
              <a:t>12/5/2018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7C3F320-E598-48CD-9E19-34A715222D7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808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3723F55-CAC0-4F1A-8353-C8D48909E3E0}" type="datetimeFigureOut">
              <a:rPr lang="en-US" smtClean="0"/>
              <a:t>12/5/2018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7C3F320-E598-48CD-9E19-34A715222D7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588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3723F55-CAC0-4F1A-8353-C8D48909E3E0}" type="datetimeFigureOut">
              <a:rPr lang="en-US" smtClean="0"/>
              <a:t>12/5/2018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7C3F320-E598-48CD-9E19-34A715222D76}"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880555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oveisrespec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2653" y="2191410"/>
            <a:ext cx="8361229" cy="2098226"/>
          </a:xfrm>
        </p:spPr>
        <p:txBody>
          <a:bodyPr>
            <a:normAutofit fontScale="90000"/>
          </a:bodyPr>
          <a:lstStyle/>
          <a:p>
            <a:r>
              <a:rPr lang="en-US" dirty="0" smtClean="0"/>
              <a:t>Healthy Relationships </a:t>
            </a:r>
            <a:br>
              <a:rPr lang="en-US" dirty="0" smtClean="0"/>
            </a:br>
            <a:r>
              <a:rPr lang="en-US" sz="3900" dirty="0" smtClean="0"/>
              <a:t>Middle School</a:t>
            </a:r>
            <a:endParaRPr lang="en-US" sz="3900" dirty="0"/>
          </a:p>
        </p:txBody>
      </p:sp>
      <p:sp>
        <p:nvSpPr>
          <p:cNvPr id="3" name="TextBox 2"/>
          <p:cNvSpPr txBox="1"/>
          <p:nvPr/>
        </p:nvSpPr>
        <p:spPr>
          <a:xfrm>
            <a:off x="4877021" y="4255245"/>
            <a:ext cx="1972491" cy="553998"/>
          </a:xfrm>
          <a:prstGeom prst="rect">
            <a:avLst/>
          </a:prstGeom>
          <a:noFill/>
        </p:spPr>
        <p:txBody>
          <a:bodyPr wrap="square" rtlCol="0">
            <a:spAutoFit/>
          </a:bodyPr>
          <a:lstStyle/>
          <a:p>
            <a:pPr algn="ctr"/>
            <a:r>
              <a:rPr lang="en-US" sz="3000" b="1" dirty="0" smtClean="0"/>
              <a:t>7th Grade</a:t>
            </a:r>
            <a:endParaRPr lang="en-US" sz="3000" b="1" dirty="0"/>
          </a:p>
        </p:txBody>
      </p:sp>
    </p:spTree>
    <p:extLst>
      <p:ext uri="{BB962C8B-B14F-4D97-AF65-F5344CB8AC3E}">
        <p14:creationId xmlns:p14="http://schemas.microsoft.com/office/powerpoint/2010/main" val="300992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243136" y="2171700"/>
            <a:ext cx="10055128" cy="1905000"/>
          </a:xfrm>
        </p:spPr>
        <p:txBody>
          <a:bodyPr/>
          <a:lstStyle/>
          <a:p>
            <a:pPr eaLnBrk="1" hangingPunct="1">
              <a:buFontTx/>
              <a:buNone/>
            </a:pPr>
            <a:r>
              <a:rPr lang="en-US" altLang="en-US" dirty="0"/>
              <a:t>	</a:t>
            </a:r>
            <a:r>
              <a:rPr lang="en-US" altLang="en-US" sz="2400" b="1" dirty="0" smtClean="0">
                <a:solidFill>
                  <a:schemeClr val="tx1"/>
                </a:solidFill>
                <a:latin typeface="HelveticaNeue-Bold"/>
              </a:rPr>
              <a:t>Dating abuse (or Relationship Abuse): </a:t>
            </a:r>
            <a:r>
              <a:rPr lang="en-US" altLang="en-US" sz="2400" dirty="0" smtClean="0">
                <a:solidFill>
                  <a:schemeClr val="tx1"/>
                </a:solidFill>
                <a:latin typeface="HelveticaNeue-Bold"/>
              </a:rPr>
              <a:t>A </a:t>
            </a:r>
            <a:r>
              <a:rPr lang="en-US" altLang="en-US" sz="2400" b="1" dirty="0" smtClean="0">
                <a:solidFill>
                  <a:srgbClr val="FF0000"/>
                </a:solidFill>
                <a:latin typeface="HelveticaNeue-Bold"/>
              </a:rPr>
              <a:t>pattern of  controlling behavior </a:t>
            </a:r>
            <a:r>
              <a:rPr lang="en-US" altLang="en-US" sz="2400" dirty="0" smtClean="0">
                <a:solidFill>
                  <a:schemeClr val="tx1"/>
                </a:solidFill>
                <a:latin typeface="HelveticaNeue-Bold"/>
              </a:rPr>
              <a:t>that someone uses against a girlfriend or a boyfriend. The core of dating abuse </a:t>
            </a:r>
            <a:r>
              <a:rPr lang="en-US" altLang="en-US" sz="2400" dirty="0" smtClean="0">
                <a:latin typeface="HelveticaNeue-Bold"/>
              </a:rPr>
              <a:t>is</a:t>
            </a:r>
            <a:r>
              <a:rPr lang="en-US" altLang="en-US" sz="2400" b="1" dirty="0" smtClean="0">
                <a:latin typeface="HelveticaNeue-Bold"/>
              </a:rPr>
              <a:t> </a:t>
            </a:r>
            <a:r>
              <a:rPr lang="en-US" altLang="en-US" sz="2400" b="1" dirty="0" smtClean="0">
                <a:solidFill>
                  <a:srgbClr val="FF0000"/>
                </a:solidFill>
                <a:latin typeface="HelveticaNeue-Bold"/>
              </a:rPr>
              <a:t>Power </a:t>
            </a:r>
            <a:r>
              <a:rPr lang="en-US" altLang="en-US" sz="2400" dirty="0" smtClean="0">
                <a:solidFill>
                  <a:schemeClr val="tx1"/>
                </a:solidFill>
                <a:latin typeface="HelveticaNeue-Bold"/>
              </a:rPr>
              <a:t>and</a:t>
            </a:r>
            <a:r>
              <a:rPr lang="en-US" altLang="en-US" sz="2400" dirty="0" smtClean="0">
                <a:latin typeface="HelveticaNeue-Bold"/>
              </a:rPr>
              <a:t> </a:t>
            </a:r>
            <a:r>
              <a:rPr lang="en-US" altLang="en-US" sz="2400" b="1" dirty="0" smtClean="0">
                <a:solidFill>
                  <a:srgbClr val="FF0000"/>
                </a:solidFill>
                <a:latin typeface="HelveticaNeue-Bold"/>
              </a:rPr>
              <a:t>Control.</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674E388-210E-4A1E-A4EC-23568BAA99FB}" type="slidenum">
              <a:rPr lang="en-US" altLang="en-US" sz="1400">
                <a:latin typeface="Andy" charset="0"/>
              </a:rPr>
              <a:pPr/>
              <a:t>2</a:t>
            </a:fld>
            <a:endParaRPr lang="en-US" altLang="en-US" sz="1400">
              <a:latin typeface="Andy" charset="0"/>
            </a:endParaRPr>
          </a:p>
        </p:txBody>
      </p:sp>
      <p:sp>
        <p:nvSpPr>
          <p:cNvPr id="5" name="Rectangle 4"/>
          <p:cNvSpPr/>
          <p:nvPr/>
        </p:nvSpPr>
        <p:spPr>
          <a:xfrm>
            <a:off x="4037653" y="904941"/>
            <a:ext cx="4466094" cy="492443"/>
          </a:xfrm>
          <a:prstGeom prst="rect">
            <a:avLst/>
          </a:prstGeom>
        </p:spPr>
        <p:txBody>
          <a:bodyPr wrap="square">
            <a:spAutoFit/>
          </a:bodyPr>
          <a:lstStyle/>
          <a:p>
            <a:r>
              <a:rPr lang="en-US" sz="2600" b="1" dirty="0" smtClean="0">
                <a:solidFill>
                  <a:srgbClr val="0F223A"/>
                </a:solidFill>
                <a:latin typeface="HelveticaNeue-Bold"/>
              </a:rPr>
              <a:t>WHAT IS </a:t>
            </a:r>
            <a:r>
              <a:rPr lang="en-US" sz="2600" b="1" dirty="0" smtClean="0">
                <a:solidFill>
                  <a:srgbClr val="F68427"/>
                </a:solidFill>
                <a:latin typeface="HelveticaNeue-Bold"/>
              </a:rPr>
              <a:t>DATING ABUSE?</a:t>
            </a:r>
            <a:endParaRPr lang="en-US" sz="2600" dirty="0"/>
          </a:p>
        </p:txBody>
      </p:sp>
    </p:spTree>
    <p:extLst>
      <p:ext uri="{BB962C8B-B14F-4D97-AF65-F5344CB8AC3E}">
        <p14:creationId xmlns:p14="http://schemas.microsoft.com/office/powerpoint/2010/main" val="93730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8255" y="1070827"/>
            <a:ext cx="10778836" cy="5355312"/>
          </a:xfrm>
          <a:prstGeom prst="rect">
            <a:avLst/>
          </a:prstGeom>
        </p:spPr>
        <p:txBody>
          <a:bodyPr wrap="square">
            <a:spAutoFit/>
          </a:bodyPr>
          <a:lstStyle/>
          <a:p>
            <a:r>
              <a:rPr lang="en-US" sz="2200" b="1" i="1" dirty="0" smtClean="0">
                <a:latin typeface="HelveticaNeue-BoldItalic"/>
              </a:rPr>
              <a:t>Speak </a:t>
            </a:r>
            <a:r>
              <a:rPr lang="en-US" sz="2200" b="1" i="1" dirty="0">
                <a:latin typeface="HelveticaNeue-BoldItalic"/>
              </a:rPr>
              <a:t>Up. </a:t>
            </a:r>
            <a:r>
              <a:rPr lang="en-US" sz="2200" dirty="0">
                <a:latin typeface="HelveticaNeue-Light"/>
              </a:rPr>
              <a:t>In a healthy relationship, if something is bothering them, it’s </a:t>
            </a:r>
            <a:r>
              <a:rPr lang="en-US" sz="2200" dirty="0" smtClean="0">
                <a:latin typeface="HelveticaNeue-Light"/>
              </a:rPr>
              <a:t>best to </a:t>
            </a:r>
            <a:r>
              <a:rPr lang="en-US" sz="2200" dirty="0">
                <a:latin typeface="HelveticaNeue-Light"/>
              </a:rPr>
              <a:t>talk about it instead of holding it in</a:t>
            </a:r>
            <a:r>
              <a:rPr lang="en-US" sz="2200" dirty="0" smtClean="0">
                <a:latin typeface="HelveticaNeue-Light"/>
              </a:rPr>
              <a:t>.</a:t>
            </a:r>
          </a:p>
          <a:p>
            <a:endParaRPr lang="en-US" sz="1400" dirty="0">
              <a:latin typeface="HelveticaNeue-Light"/>
            </a:endParaRPr>
          </a:p>
          <a:p>
            <a:r>
              <a:rPr lang="en-US" sz="2200" b="1" i="1" dirty="0">
                <a:latin typeface="HelveticaNeue-BoldItalic"/>
              </a:rPr>
              <a:t>Respect Each Other. </a:t>
            </a:r>
            <a:r>
              <a:rPr lang="en-US" sz="2200" dirty="0">
                <a:latin typeface="HelveticaNeue-Light"/>
              </a:rPr>
              <a:t>Each partner’s wishes and feelings have value</a:t>
            </a:r>
            <a:r>
              <a:rPr lang="en-US" sz="2200" dirty="0" smtClean="0">
                <a:latin typeface="HelveticaNeue-Light"/>
              </a:rPr>
              <a:t>. Let </a:t>
            </a:r>
            <a:r>
              <a:rPr lang="en-US" sz="2200" dirty="0">
                <a:latin typeface="HelveticaNeue-Light"/>
              </a:rPr>
              <a:t>each other know they are making an effort to keep their ideas in mind</a:t>
            </a:r>
            <a:r>
              <a:rPr lang="en-US" sz="2200" dirty="0" smtClean="0">
                <a:latin typeface="HelveticaNeue-Light"/>
              </a:rPr>
              <a:t>.  Mutual </a:t>
            </a:r>
            <a:r>
              <a:rPr lang="en-US" sz="2200" dirty="0">
                <a:latin typeface="HelveticaNeue-Light"/>
              </a:rPr>
              <a:t>respect is essential in maintaining healthy relationships</a:t>
            </a:r>
            <a:r>
              <a:rPr lang="en-US" sz="2200" dirty="0" smtClean="0">
                <a:latin typeface="HelveticaNeue-Light"/>
              </a:rPr>
              <a:t>.</a:t>
            </a:r>
          </a:p>
          <a:p>
            <a:endParaRPr lang="en-US" sz="1400" dirty="0">
              <a:latin typeface="HelveticaNeue-Light"/>
            </a:endParaRPr>
          </a:p>
          <a:p>
            <a:r>
              <a:rPr lang="en-US" sz="2200" b="1" i="1" dirty="0">
                <a:latin typeface="HelveticaNeue-BoldItalic"/>
              </a:rPr>
              <a:t>Compromise. </a:t>
            </a:r>
            <a:r>
              <a:rPr lang="en-US" sz="2200" dirty="0">
                <a:latin typeface="HelveticaNeue-Light"/>
              </a:rPr>
              <a:t>Disagreements are a natural part of healthy relationships</a:t>
            </a:r>
            <a:r>
              <a:rPr lang="en-US" sz="2200" dirty="0" smtClean="0">
                <a:latin typeface="HelveticaNeue-Light"/>
              </a:rPr>
              <a:t>, but </a:t>
            </a:r>
            <a:r>
              <a:rPr lang="en-US" sz="2200" dirty="0">
                <a:latin typeface="HelveticaNeue-Light"/>
              </a:rPr>
              <a:t>it’s important that they find a way to compromise if they disagree </a:t>
            </a:r>
            <a:r>
              <a:rPr lang="en-US" sz="2200" dirty="0" smtClean="0">
                <a:latin typeface="HelveticaNeue-Light"/>
              </a:rPr>
              <a:t>on something</a:t>
            </a:r>
            <a:r>
              <a:rPr lang="en-US" sz="2200" dirty="0">
                <a:latin typeface="HelveticaNeue-Light"/>
              </a:rPr>
              <a:t>. They should try to solve conflicts in a fair and rational way</a:t>
            </a:r>
            <a:r>
              <a:rPr lang="en-US" sz="2200" dirty="0" smtClean="0">
                <a:latin typeface="HelveticaNeue-Light"/>
              </a:rPr>
              <a:t>.</a:t>
            </a:r>
          </a:p>
          <a:p>
            <a:endParaRPr lang="en-US" sz="1400" dirty="0">
              <a:latin typeface="HelveticaNeue-Light"/>
            </a:endParaRPr>
          </a:p>
          <a:p>
            <a:r>
              <a:rPr lang="en-US" sz="2200" b="1" i="1" dirty="0">
                <a:latin typeface="HelveticaNeue-BoldItalic"/>
              </a:rPr>
              <a:t>Be Supportive. </a:t>
            </a:r>
            <a:r>
              <a:rPr lang="en-US" sz="2200" dirty="0">
                <a:latin typeface="HelveticaNeue-Light"/>
              </a:rPr>
              <a:t>Offer reassurance and encouragement to each other in </a:t>
            </a:r>
            <a:r>
              <a:rPr lang="en-US" sz="2200" dirty="0" smtClean="0">
                <a:latin typeface="HelveticaNeue-Light"/>
              </a:rPr>
              <a:t>a relationship</a:t>
            </a:r>
            <a:r>
              <a:rPr lang="en-US" sz="2200" dirty="0">
                <a:latin typeface="HelveticaNeue-Light"/>
              </a:rPr>
              <a:t>. Also, partners should let each other know when they need </a:t>
            </a:r>
            <a:r>
              <a:rPr lang="en-US" sz="2200" dirty="0" smtClean="0">
                <a:latin typeface="HelveticaNeue-Light"/>
              </a:rPr>
              <a:t>their support</a:t>
            </a:r>
            <a:r>
              <a:rPr lang="en-US" sz="2200" dirty="0">
                <a:latin typeface="HelveticaNeue-Light"/>
              </a:rPr>
              <a:t>. Healthy relationships are about building each other up, not </a:t>
            </a:r>
            <a:r>
              <a:rPr lang="en-US" sz="2200" dirty="0" smtClean="0">
                <a:latin typeface="HelveticaNeue-Light"/>
              </a:rPr>
              <a:t>putting each </a:t>
            </a:r>
            <a:r>
              <a:rPr lang="en-US" sz="2200" dirty="0">
                <a:latin typeface="HelveticaNeue-Light"/>
              </a:rPr>
              <a:t>other down</a:t>
            </a:r>
            <a:r>
              <a:rPr lang="en-US" sz="2200" dirty="0" smtClean="0">
                <a:latin typeface="HelveticaNeue-Light"/>
              </a:rPr>
              <a:t>.</a:t>
            </a:r>
          </a:p>
          <a:p>
            <a:endParaRPr lang="en-US" sz="1400" dirty="0">
              <a:latin typeface="HelveticaNeue-Light"/>
            </a:endParaRPr>
          </a:p>
          <a:p>
            <a:r>
              <a:rPr lang="en-US" sz="2200" b="1" i="1" dirty="0">
                <a:latin typeface="HelveticaNeue-BoldItalic"/>
              </a:rPr>
              <a:t>Respect Each Other’s Privacy. </a:t>
            </a:r>
            <a:r>
              <a:rPr lang="en-US" sz="2200" dirty="0">
                <a:latin typeface="HelveticaNeue-Light"/>
              </a:rPr>
              <a:t>Just because someone is in a </a:t>
            </a:r>
            <a:r>
              <a:rPr lang="en-US" sz="2200" dirty="0" smtClean="0">
                <a:latin typeface="HelveticaNeue-Light"/>
              </a:rPr>
              <a:t>relationship doesn’t </a:t>
            </a:r>
            <a:r>
              <a:rPr lang="en-US" sz="2200" dirty="0">
                <a:latin typeface="HelveticaNeue-Light"/>
              </a:rPr>
              <a:t>mean they have to share everything and constantly be together</a:t>
            </a:r>
            <a:r>
              <a:rPr lang="en-US" sz="2200" dirty="0" smtClean="0">
                <a:latin typeface="HelveticaNeue-Light"/>
              </a:rPr>
              <a:t>. </a:t>
            </a:r>
            <a:endParaRPr lang="en-US" sz="2200" dirty="0"/>
          </a:p>
        </p:txBody>
      </p:sp>
      <p:sp>
        <p:nvSpPr>
          <p:cNvPr id="6" name="Rectangle 5"/>
          <p:cNvSpPr/>
          <p:nvPr/>
        </p:nvSpPr>
        <p:spPr>
          <a:xfrm>
            <a:off x="2895600" y="424494"/>
            <a:ext cx="6844146" cy="492443"/>
          </a:xfrm>
          <a:prstGeom prst="rect">
            <a:avLst/>
          </a:prstGeom>
        </p:spPr>
        <p:txBody>
          <a:bodyPr wrap="square">
            <a:spAutoFit/>
          </a:bodyPr>
          <a:lstStyle/>
          <a:p>
            <a:r>
              <a:rPr lang="en-US" sz="2600" b="1" dirty="0">
                <a:solidFill>
                  <a:srgbClr val="0F223A"/>
                </a:solidFill>
                <a:latin typeface="HelveticaNeue-Bold"/>
              </a:rPr>
              <a:t>DEFINING </a:t>
            </a:r>
            <a:r>
              <a:rPr lang="en-US" sz="2600" b="1" dirty="0" smtClean="0">
                <a:solidFill>
                  <a:srgbClr val="F68427"/>
                </a:solidFill>
                <a:latin typeface="HelveticaNeue-Bold"/>
              </a:rPr>
              <a:t>HEALTHY RELATIONSHIPS</a:t>
            </a:r>
            <a:endParaRPr lang="en-US" sz="2600" dirty="0"/>
          </a:p>
        </p:txBody>
      </p:sp>
    </p:spTree>
    <p:extLst>
      <p:ext uri="{BB962C8B-B14F-4D97-AF65-F5344CB8AC3E}">
        <p14:creationId xmlns:p14="http://schemas.microsoft.com/office/powerpoint/2010/main" val="68694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2053810"/>
            <a:ext cx="11042072" cy="3139321"/>
          </a:xfrm>
          <a:prstGeom prst="rect">
            <a:avLst/>
          </a:prstGeom>
        </p:spPr>
        <p:txBody>
          <a:bodyPr wrap="square">
            <a:spAutoFit/>
          </a:bodyPr>
          <a:lstStyle/>
          <a:p>
            <a:r>
              <a:rPr lang="en-US" sz="2200" b="1" dirty="0" smtClean="0">
                <a:latin typeface="HelveticaNeue-Bold"/>
              </a:rPr>
              <a:t>Healthy </a:t>
            </a:r>
            <a:r>
              <a:rPr lang="en-US" sz="2200" b="1" dirty="0">
                <a:latin typeface="HelveticaNeue-Bold"/>
              </a:rPr>
              <a:t>boundaries shouldn’t restrict someone’s ability to</a:t>
            </a:r>
            <a:r>
              <a:rPr lang="en-US" sz="2200" b="1" dirty="0" smtClean="0">
                <a:latin typeface="HelveticaNeue-Bold"/>
              </a:rPr>
              <a:t>:</a:t>
            </a:r>
          </a:p>
          <a:p>
            <a:endParaRPr lang="en-US" sz="2200" b="1" dirty="0">
              <a:latin typeface="HelveticaNeue-Bold"/>
            </a:endParaRPr>
          </a:p>
          <a:p>
            <a:r>
              <a:rPr lang="en-US" sz="2200" dirty="0" smtClean="0">
                <a:latin typeface="HelveticaNeue-Light"/>
              </a:rPr>
              <a:t>• </a:t>
            </a:r>
            <a:r>
              <a:rPr lang="en-US" sz="2200" dirty="0">
                <a:latin typeface="HelveticaNeue-Light"/>
              </a:rPr>
              <a:t>Go out with their friends without their partner</a:t>
            </a:r>
            <a:r>
              <a:rPr lang="en-US" sz="2200" dirty="0" smtClean="0">
                <a:latin typeface="HelveticaNeue-Light"/>
              </a:rPr>
              <a:t>.</a:t>
            </a:r>
          </a:p>
          <a:p>
            <a:endParaRPr lang="en-US" sz="2200" dirty="0">
              <a:latin typeface="HelveticaNeue-Light"/>
            </a:endParaRPr>
          </a:p>
          <a:p>
            <a:r>
              <a:rPr lang="en-US" sz="2200" dirty="0">
                <a:latin typeface="HelveticaNeue-Light"/>
              </a:rPr>
              <a:t>• Participate in activities and hobbies they like</a:t>
            </a:r>
            <a:r>
              <a:rPr lang="en-US" sz="2200" dirty="0" smtClean="0">
                <a:latin typeface="HelveticaNeue-Light"/>
              </a:rPr>
              <a:t>.</a:t>
            </a:r>
          </a:p>
          <a:p>
            <a:endParaRPr lang="en-US" sz="2200" dirty="0">
              <a:latin typeface="HelveticaNeue-Light"/>
            </a:endParaRPr>
          </a:p>
          <a:p>
            <a:r>
              <a:rPr lang="en-US" sz="2200" dirty="0">
                <a:latin typeface="HelveticaNeue-Light"/>
              </a:rPr>
              <a:t>• Not have to share passwords to their email, social media </a:t>
            </a:r>
            <a:r>
              <a:rPr lang="en-US" sz="2200" dirty="0" smtClean="0">
                <a:latin typeface="HelveticaNeue-Light"/>
              </a:rPr>
              <a:t>accounts or </a:t>
            </a:r>
            <a:r>
              <a:rPr lang="en-US" sz="2200" dirty="0">
                <a:latin typeface="HelveticaNeue-Light"/>
              </a:rPr>
              <a:t>phone</a:t>
            </a:r>
            <a:r>
              <a:rPr lang="en-US" sz="2200" dirty="0" smtClean="0">
                <a:latin typeface="HelveticaNeue-Light"/>
              </a:rPr>
              <a:t>.</a:t>
            </a:r>
          </a:p>
          <a:p>
            <a:endParaRPr lang="en-US" sz="2200" dirty="0">
              <a:latin typeface="HelveticaNeue-Light"/>
            </a:endParaRPr>
          </a:p>
          <a:p>
            <a:r>
              <a:rPr lang="en-US" sz="2200" dirty="0">
                <a:latin typeface="HelveticaNeue-Light"/>
              </a:rPr>
              <a:t>• Respect each other’s individual likes and needs.</a:t>
            </a:r>
            <a:endParaRPr lang="en-US" sz="2200" dirty="0"/>
          </a:p>
        </p:txBody>
      </p:sp>
      <p:sp>
        <p:nvSpPr>
          <p:cNvPr id="3" name="Rectangle 2"/>
          <p:cNvSpPr/>
          <p:nvPr/>
        </p:nvSpPr>
        <p:spPr>
          <a:xfrm>
            <a:off x="3887530" y="875206"/>
            <a:ext cx="4541628" cy="492443"/>
          </a:xfrm>
          <a:prstGeom prst="rect">
            <a:avLst/>
          </a:prstGeom>
        </p:spPr>
        <p:txBody>
          <a:bodyPr wrap="none">
            <a:spAutoFit/>
          </a:bodyPr>
          <a:lstStyle/>
          <a:p>
            <a:r>
              <a:rPr lang="en-US" sz="2600" b="1" dirty="0">
                <a:latin typeface="HelveticaNeue-Bold"/>
              </a:rPr>
              <a:t>Setting</a:t>
            </a:r>
            <a:r>
              <a:rPr lang="en-US" sz="2600" b="1" dirty="0">
                <a:solidFill>
                  <a:srgbClr val="F89545"/>
                </a:solidFill>
                <a:latin typeface="HelveticaNeue-Bold"/>
              </a:rPr>
              <a:t> Healthy Boundaries</a:t>
            </a:r>
            <a:endParaRPr lang="en-US" sz="2600" dirty="0"/>
          </a:p>
        </p:txBody>
      </p:sp>
    </p:spTree>
    <p:extLst>
      <p:ext uri="{BB962C8B-B14F-4D97-AF65-F5344CB8AC3E}">
        <p14:creationId xmlns:p14="http://schemas.microsoft.com/office/powerpoint/2010/main" val="255586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382" y="1610233"/>
            <a:ext cx="10584872" cy="3816429"/>
          </a:xfrm>
          <a:prstGeom prst="rect">
            <a:avLst/>
          </a:prstGeom>
        </p:spPr>
        <p:txBody>
          <a:bodyPr wrap="square">
            <a:spAutoFit/>
          </a:bodyPr>
          <a:lstStyle/>
          <a:p>
            <a:r>
              <a:rPr lang="en-US" sz="2200" dirty="0">
                <a:latin typeface="HelveticaNeue-Light"/>
              </a:rPr>
              <a:t>Dating abuse is a </a:t>
            </a:r>
            <a:r>
              <a:rPr lang="en-US" sz="2200" b="1" dirty="0">
                <a:latin typeface="HelveticaNeue-Bold"/>
              </a:rPr>
              <a:t>pattern of destructive behaviors used to exert </a:t>
            </a:r>
            <a:r>
              <a:rPr lang="en-US" sz="2200" b="1" dirty="0" smtClean="0">
                <a:latin typeface="HelveticaNeue-Bold"/>
              </a:rPr>
              <a:t>power and </a:t>
            </a:r>
            <a:r>
              <a:rPr lang="en-US" sz="2200" b="1" dirty="0">
                <a:latin typeface="HelveticaNeue-Bold"/>
              </a:rPr>
              <a:t>control </a:t>
            </a:r>
            <a:r>
              <a:rPr lang="en-US" sz="2200" dirty="0">
                <a:latin typeface="HelveticaNeue-Light"/>
              </a:rPr>
              <a:t>over a dating partner. While we define dating violence as </a:t>
            </a:r>
            <a:r>
              <a:rPr lang="en-US" sz="2200" dirty="0" smtClean="0">
                <a:latin typeface="HelveticaNeue-Light"/>
              </a:rPr>
              <a:t>a pattern</a:t>
            </a:r>
            <a:r>
              <a:rPr lang="en-US" sz="2200" dirty="0">
                <a:latin typeface="HelveticaNeue-Light"/>
              </a:rPr>
              <a:t>, that doesn’t mean the first instance of abuse is not dating violence</a:t>
            </a:r>
            <a:r>
              <a:rPr lang="en-US" sz="2200" dirty="0" smtClean="0">
                <a:latin typeface="HelveticaNeue-Light"/>
              </a:rPr>
              <a:t>. It </a:t>
            </a:r>
            <a:r>
              <a:rPr lang="en-US" sz="2200" dirty="0">
                <a:latin typeface="HelveticaNeue-Light"/>
              </a:rPr>
              <a:t>just recognizes that dating violence usually involves a series of </a:t>
            </a:r>
            <a:r>
              <a:rPr lang="en-US" sz="2200" dirty="0" smtClean="0">
                <a:latin typeface="HelveticaNeue-Light"/>
              </a:rPr>
              <a:t>abusive behaviors </a:t>
            </a:r>
            <a:r>
              <a:rPr lang="en-US" sz="2200" dirty="0">
                <a:latin typeface="HelveticaNeue-Light"/>
              </a:rPr>
              <a:t>over a course of time</a:t>
            </a:r>
            <a:r>
              <a:rPr lang="en-US" sz="2200" dirty="0" smtClean="0">
                <a:latin typeface="HelveticaNeue-Light"/>
              </a:rPr>
              <a:t>.</a:t>
            </a:r>
          </a:p>
          <a:p>
            <a:endParaRPr lang="en-US" sz="2200" dirty="0">
              <a:latin typeface="HelveticaNeue-Light"/>
            </a:endParaRPr>
          </a:p>
          <a:p>
            <a:r>
              <a:rPr lang="en-US" sz="2200" b="1" dirty="0">
                <a:latin typeface="HelveticaNeue-Bold"/>
              </a:rPr>
              <a:t>Dating violence can happen to anyone</a:t>
            </a:r>
            <a:r>
              <a:rPr lang="en-US" sz="2200" dirty="0">
                <a:latin typeface="HelveticaNeue-Light"/>
              </a:rPr>
              <a:t>, regardless of age, race, gender</a:t>
            </a:r>
            <a:r>
              <a:rPr lang="en-US" sz="2200" dirty="0" smtClean="0">
                <a:latin typeface="HelveticaNeue-Light"/>
              </a:rPr>
              <a:t>, sexual </a:t>
            </a:r>
            <a:r>
              <a:rPr lang="en-US" sz="2200" dirty="0">
                <a:latin typeface="HelveticaNeue-Light"/>
              </a:rPr>
              <a:t>orientation or background</a:t>
            </a:r>
            <a:r>
              <a:rPr lang="en-US" sz="2200" dirty="0" smtClean="0">
                <a:latin typeface="HelveticaNeue-Light"/>
              </a:rPr>
              <a:t>. </a:t>
            </a:r>
          </a:p>
          <a:p>
            <a:endParaRPr lang="en-US" sz="2200" dirty="0">
              <a:latin typeface="HelveticaNeue-Light"/>
            </a:endParaRPr>
          </a:p>
          <a:p>
            <a:r>
              <a:rPr lang="en-US" sz="2200" dirty="0" smtClean="0">
                <a:latin typeface="HelveticaNeue-Light"/>
              </a:rPr>
              <a:t>Drugs </a:t>
            </a:r>
            <a:r>
              <a:rPr lang="en-US" sz="2200" dirty="0">
                <a:latin typeface="HelveticaNeue-Light"/>
              </a:rPr>
              <a:t>and alcohol can affect a person’s judgment and behavior, but they </a:t>
            </a:r>
            <a:r>
              <a:rPr lang="en-US" sz="2200" b="1" dirty="0" smtClean="0">
                <a:latin typeface="HelveticaNeue-Bold"/>
              </a:rPr>
              <a:t>do not </a:t>
            </a:r>
            <a:r>
              <a:rPr lang="en-US" sz="2200" b="1" dirty="0">
                <a:latin typeface="HelveticaNeue-Bold"/>
              </a:rPr>
              <a:t>excuse abuse or violence</a:t>
            </a:r>
            <a:r>
              <a:rPr lang="en-US" sz="2200" dirty="0">
                <a:latin typeface="HelveticaNeue-Light"/>
              </a:rPr>
              <a:t>. </a:t>
            </a:r>
            <a:endParaRPr lang="en-US" sz="2200" dirty="0"/>
          </a:p>
        </p:txBody>
      </p:sp>
      <p:sp>
        <p:nvSpPr>
          <p:cNvPr id="3" name="Rectangle 2"/>
          <p:cNvSpPr/>
          <p:nvPr/>
        </p:nvSpPr>
        <p:spPr>
          <a:xfrm>
            <a:off x="1233054" y="799136"/>
            <a:ext cx="10141527" cy="492443"/>
          </a:xfrm>
          <a:prstGeom prst="rect">
            <a:avLst/>
          </a:prstGeom>
        </p:spPr>
        <p:txBody>
          <a:bodyPr wrap="square">
            <a:spAutoFit/>
          </a:bodyPr>
          <a:lstStyle/>
          <a:p>
            <a:r>
              <a:rPr lang="en-US" sz="2600" b="1" dirty="0">
                <a:solidFill>
                  <a:srgbClr val="0F223A"/>
                </a:solidFill>
                <a:latin typeface="HelveticaNeue-Bold"/>
              </a:rPr>
              <a:t>DEFINING </a:t>
            </a:r>
            <a:r>
              <a:rPr lang="en-US" sz="2600" b="1" dirty="0" smtClean="0">
                <a:solidFill>
                  <a:srgbClr val="F68427"/>
                </a:solidFill>
                <a:latin typeface="HelveticaNeue-Bold"/>
              </a:rPr>
              <a:t>UNHEALTHY RELATIONSHIPS </a:t>
            </a:r>
            <a:r>
              <a:rPr lang="en-US" sz="2600" b="1" dirty="0" smtClean="0">
                <a:solidFill>
                  <a:srgbClr val="0F223A"/>
                </a:solidFill>
                <a:latin typeface="HelveticaNeue-Bold"/>
              </a:rPr>
              <a:t>&amp; </a:t>
            </a:r>
            <a:r>
              <a:rPr lang="en-US" sz="2600" b="1" dirty="0">
                <a:solidFill>
                  <a:srgbClr val="0F223A"/>
                </a:solidFill>
                <a:latin typeface="HelveticaNeue-Bold"/>
              </a:rPr>
              <a:t>DATING ABUSE</a:t>
            </a:r>
            <a:endParaRPr lang="en-US" sz="2600" dirty="0"/>
          </a:p>
        </p:txBody>
      </p:sp>
    </p:spTree>
    <p:extLst>
      <p:ext uri="{BB962C8B-B14F-4D97-AF65-F5344CB8AC3E}">
        <p14:creationId xmlns:p14="http://schemas.microsoft.com/office/powerpoint/2010/main" val="386638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337" y="997026"/>
            <a:ext cx="10241280" cy="4832092"/>
          </a:xfrm>
          <a:prstGeom prst="rect">
            <a:avLst/>
          </a:prstGeom>
        </p:spPr>
        <p:txBody>
          <a:bodyPr wrap="square">
            <a:spAutoFit/>
          </a:bodyPr>
          <a:lstStyle/>
          <a:p>
            <a:pPr algn="ctr"/>
            <a:r>
              <a:rPr lang="en-US" sz="2600" b="1" dirty="0" smtClean="0">
                <a:solidFill>
                  <a:srgbClr val="FF802F"/>
                </a:solidFill>
                <a:latin typeface="HelveticaNeue-Bold"/>
              </a:rPr>
              <a:t>Dating violence can be:</a:t>
            </a:r>
          </a:p>
          <a:p>
            <a:endParaRPr lang="en-US" b="1" i="1" dirty="0" smtClean="0">
              <a:solidFill>
                <a:srgbClr val="334358"/>
              </a:solidFill>
              <a:latin typeface="HelveticaNeue-BoldItalic"/>
            </a:endParaRPr>
          </a:p>
          <a:p>
            <a:r>
              <a:rPr lang="en-US" sz="2200" b="1" i="1" dirty="0" smtClean="0">
                <a:latin typeface="HelveticaNeue-BoldItalic"/>
              </a:rPr>
              <a:t>Physical</a:t>
            </a:r>
            <a:r>
              <a:rPr lang="en-US" sz="2200" b="1" i="1" dirty="0">
                <a:latin typeface="HelveticaNeue-BoldItalic"/>
              </a:rPr>
              <a:t>: </a:t>
            </a:r>
            <a:r>
              <a:rPr lang="en-US" sz="2200" dirty="0">
                <a:latin typeface="HelveticaNeue-Light"/>
              </a:rPr>
              <a:t>hitting, slapping, choking, </a:t>
            </a:r>
            <a:r>
              <a:rPr lang="en-US" sz="2200" dirty="0" smtClean="0">
                <a:latin typeface="HelveticaNeue-Light"/>
              </a:rPr>
              <a:t>kicking</a:t>
            </a:r>
          </a:p>
          <a:p>
            <a:endParaRPr lang="en-US" sz="2200" dirty="0">
              <a:latin typeface="HelveticaNeue-Light"/>
            </a:endParaRPr>
          </a:p>
          <a:p>
            <a:r>
              <a:rPr lang="en-US" sz="2200" b="1" i="1" dirty="0">
                <a:latin typeface="HelveticaNeue-BoldItalic"/>
              </a:rPr>
              <a:t>Emotional/Verbal: </a:t>
            </a:r>
            <a:r>
              <a:rPr lang="en-US" sz="2200" dirty="0">
                <a:latin typeface="HelveticaNeue-Light"/>
              </a:rPr>
              <a:t>putting you down; embarrassing you in public (online </a:t>
            </a:r>
            <a:r>
              <a:rPr lang="en-US" sz="2200" dirty="0" smtClean="0">
                <a:latin typeface="HelveticaNeue-Light"/>
              </a:rPr>
              <a:t>or off</a:t>
            </a:r>
            <a:r>
              <a:rPr lang="en-US" sz="2200" dirty="0">
                <a:latin typeface="HelveticaNeue-Light"/>
              </a:rPr>
              <a:t>); threatening you in any way; telling you what to do or what to </a:t>
            </a:r>
            <a:r>
              <a:rPr lang="en-US" sz="2200" dirty="0" smtClean="0">
                <a:latin typeface="HelveticaNeue-Light"/>
              </a:rPr>
              <a:t>wear</a:t>
            </a:r>
          </a:p>
          <a:p>
            <a:endParaRPr lang="en-US" sz="2200" dirty="0">
              <a:latin typeface="HelveticaNeue-Light"/>
            </a:endParaRPr>
          </a:p>
          <a:p>
            <a:r>
              <a:rPr lang="en-US" sz="2200" b="1" i="1" dirty="0">
                <a:latin typeface="HelveticaNeue-BoldItalic"/>
              </a:rPr>
              <a:t>Sexual: </a:t>
            </a:r>
            <a:r>
              <a:rPr lang="en-US" sz="2200" dirty="0">
                <a:latin typeface="HelveticaNeue-Light"/>
              </a:rPr>
              <a:t>pressuring or forcing you to do anything sexual, including </a:t>
            </a:r>
            <a:r>
              <a:rPr lang="en-US" sz="2200" dirty="0" smtClean="0">
                <a:latin typeface="HelveticaNeue-Light"/>
              </a:rPr>
              <a:t>sexting;</a:t>
            </a:r>
          </a:p>
          <a:p>
            <a:endParaRPr lang="en-US" sz="2200" b="1" i="1" dirty="0">
              <a:latin typeface="HelveticaNeue-Light"/>
            </a:endParaRPr>
          </a:p>
          <a:p>
            <a:r>
              <a:rPr lang="en-US" sz="2200" b="1" i="1" dirty="0" smtClean="0">
                <a:latin typeface="HelveticaNeue-BoldItalic"/>
              </a:rPr>
              <a:t>Financial</a:t>
            </a:r>
            <a:r>
              <a:rPr lang="en-US" sz="2200" b="1" i="1" dirty="0">
                <a:latin typeface="HelveticaNeue-BoldItalic"/>
              </a:rPr>
              <a:t>: </a:t>
            </a:r>
            <a:r>
              <a:rPr lang="en-US" sz="2200" dirty="0">
                <a:latin typeface="HelveticaNeue-Light"/>
              </a:rPr>
              <a:t>taking your paychecks; preventing you from </a:t>
            </a:r>
            <a:r>
              <a:rPr lang="en-US" sz="2200" dirty="0" smtClean="0">
                <a:latin typeface="HelveticaNeue-Light"/>
              </a:rPr>
              <a:t>working</a:t>
            </a:r>
          </a:p>
          <a:p>
            <a:endParaRPr lang="en-US" sz="2200" dirty="0">
              <a:latin typeface="HelveticaNeue-Light"/>
            </a:endParaRPr>
          </a:p>
          <a:p>
            <a:r>
              <a:rPr lang="en-US" sz="2200" b="1" i="1" dirty="0">
                <a:latin typeface="HelveticaNeue-BoldItalic"/>
              </a:rPr>
              <a:t>Digital: </a:t>
            </a:r>
            <a:r>
              <a:rPr lang="en-US" sz="2200" dirty="0">
                <a:latin typeface="HelveticaNeue-Light"/>
              </a:rPr>
              <a:t>sending threats via text, social media or email; stalking or </a:t>
            </a:r>
            <a:r>
              <a:rPr lang="en-US" sz="2200" dirty="0" smtClean="0">
                <a:latin typeface="HelveticaNeue-Light"/>
              </a:rPr>
              <a:t>humiliating you </a:t>
            </a:r>
            <a:r>
              <a:rPr lang="en-US" sz="2200" dirty="0">
                <a:latin typeface="HelveticaNeue-Light"/>
              </a:rPr>
              <a:t>on social media; logging into your social media or email accounts </a:t>
            </a:r>
            <a:r>
              <a:rPr lang="en-US" sz="2200" dirty="0" smtClean="0">
                <a:latin typeface="HelveticaNeue-Light"/>
              </a:rPr>
              <a:t>without permission</a:t>
            </a:r>
            <a:r>
              <a:rPr lang="en-US" sz="2200" dirty="0">
                <a:latin typeface="HelveticaNeue-Light"/>
              </a:rPr>
              <a:t>; forcing you to share passwords</a:t>
            </a:r>
            <a:endParaRPr lang="en-US" sz="2200" dirty="0"/>
          </a:p>
        </p:txBody>
      </p:sp>
    </p:spTree>
    <p:extLst>
      <p:ext uri="{BB962C8B-B14F-4D97-AF65-F5344CB8AC3E}">
        <p14:creationId xmlns:p14="http://schemas.microsoft.com/office/powerpoint/2010/main" val="306043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945" y="1388331"/>
            <a:ext cx="10377054" cy="5109091"/>
          </a:xfrm>
          <a:prstGeom prst="rect">
            <a:avLst/>
          </a:prstGeom>
        </p:spPr>
        <p:txBody>
          <a:bodyPr wrap="square">
            <a:spAutoFit/>
          </a:bodyPr>
          <a:lstStyle/>
          <a:p>
            <a:pPr marL="285750" indent="-285750">
              <a:buFont typeface="Arial" panose="020B0604020202020204" pitchFamily="34" charset="0"/>
              <a:buChar char="•"/>
            </a:pPr>
            <a:r>
              <a:rPr lang="en-US" sz="2200" dirty="0">
                <a:latin typeface="HelveticaNeue-Light"/>
              </a:rPr>
              <a:t>Constantly putting someone </a:t>
            </a:r>
            <a:r>
              <a:rPr lang="en-US" sz="2200" dirty="0" smtClean="0">
                <a:latin typeface="HelveticaNeue-Light"/>
              </a:rPr>
              <a:t>down</a:t>
            </a:r>
          </a:p>
          <a:p>
            <a:endParaRPr lang="en-US" sz="1200" dirty="0">
              <a:latin typeface="HelveticaNeue-Light"/>
            </a:endParaRPr>
          </a:p>
          <a:p>
            <a:pPr marL="285750" indent="-285750">
              <a:buFont typeface="Arial" panose="020B0604020202020204" pitchFamily="34" charset="0"/>
              <a:buChar char="•"/>
            </a:pPr>
            <a:r>
              <a:rPr lang="en-US" sz="2200" dirty="0">
                <a:latin typeface="HelveticaNeue-Light"/>
              </a:rPr>
              <a:t>E</a:t>
            </a:r>
            <a:r>
              <a:rPr lang="en-US" sz="2200" dirty="0" smtClean="0">
                <a:latin typeface="HelveticaNeue-Light"/>
              </a:rPr>
              <a:t>xtreme </a:t>
            </a:r>
            <a:r>
              <a:rPr lang="en-US" sz="2200" dirty="0">
                <a:latin typeface="HelveticaNeue-Light"/>
              </a:rPr>
              <a:t>jealousy or </a:t>
            </a:r>
            <a:r>
              <a:rPr lang="en-US" sz="2200" dirty="0" smtClean="0">
                <a:latin typeface="HelveticaNeue-Light"/>
              </a:rPr>
              <a:t>insecurity</a:t>
            </a:r>
          </a:p>
          <a:p>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Explosive temper</a:t>
            </a:r>
          </a:p>
          <a:p>
            <a:pPr marL="285750" indent="-285750">
              <a:buFont typeface="Arial" panose="020B0604020202020204" pitchFamily="34" charset="0"/>
              <a:buChar char="•"/>
            </a:pPr>
            <a:endParaRPr lang="en-US" sz="1200" dirty="0" smtClean="0">
              <a:latin typeface="HelveticaNeue-Light"/>
            </a:endParaRPr>
          </a:p>
          <a:p>
            <a:pPr marL="285750" indent="-285750">
              <a:buFont typeface="Arial" panose="020B0604020202020204" pitchFamily="34" charset="0"/>
              <a:buChar char="•"/>
            </a:pPr>
            <a:r>
              <a:rPr lang="en-US" sz="2200" dirty="0" smtClean="0">
                <a:latin typeface="HelveticaNeue-Light"/>
              </a:rPr>
              <a:t>Isolating </a:t>
            </a:r>
            <a:r>
              <a:rPr lang="en-US" sz="2200" dirty="0">
                <a:latin typeface="HelveticaNeue-Light"/>
              </a:rPr>
              <a:t>someone from their family or friends, dictating who they can </a:t>
            </a:r>
            <a:r>
              <a:rPr lang="en-US" sz="2200" dirty="0" smtClean="0">
                <a:latin typeface="HelveticaNeue-Light"/>
              </a:rPr>
              <a:t>see or </a:t>
            </a:r>
            <a:r>
              <a:rPr lang="en-US" sz="2200" dirty="0">
                <a:latin typeface="HelveticaNeue-Light"/>
              </a:rPr>
              <a:t>hang out </a:t>
            </a:r>
            <a:r>
              <a:rPr lang="en-US" sz="2200" dirty="0" smtClean="0">
                <a:latin typeface="HelveticaNeue-Light"/>
              </a:rPr>
              <a:t>with</a:t>
            </a:r>
          </a:p>
          <a:p>
            <a:pPr marL="285750" indent="-285750">
              <a:buFont typeface="Arial" panose="020B0604020202020204" pitchFamily="34" charset="0"/>
              <a:buChar char="•"/>
            </a:pPr>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Mood </a:t>
            </a:r>
            <a:r>
              <a:rPr lang="en-US" sz="2200" dirty="0">
                <a:latin typeface="HelveticaNeue-Light"/>
              </a:rPr>
              <a:t>swings (nice one minute and angry the next</a:t>
            </a:r>
            <a:r>
              <a:rPr lang="en-US" sz="2200" dirty="0" smtClean="0">
                <a:latin typeface="HelveticaNeue-Light"/>
              </a:rPr>
              <a:t>)</a:t>
            </a:r>
          </a:p>
          <a:p>
            <a:pPr marL="285750" indent="-285750">
              <a:buFont typeface="Arial" panose="020B0604020202020204" pitchFamily="34" charset="0"/>
              <a:buChar char="•"/>
            </a:pPr>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Checking </a:t>
            </a:r>
            <a:r>
              <a:rPr lang="en-US" sz="2200" dirty="0">
                <a:latin typeface="HelveticaNeue-Light"/>
              </a:rPr>
              <a:t>someone’s cell phone, social media or email without </a:t>
            </a:r>
            <a:r>
              <a:rPr lang="en-US" sz="2200" dirty="0" smtClean="0">
                <a:latin typeface="HelveticaNeue-Light"/>
              </a:rPr>
              <a:t>permission</a:t>
            </a:r>
          </a:p>
          <a:p>
            <a:pPr marL="285750" indent="-285750">
              <a:buFont typeface="Arial" panose="020B0604020202020204" pitchFamily="34" charset="0"/>
              <a:buChar char="•"/>
            </a:pPr>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Physically </a:t>
            </a:r>
            <a:r>
              <a:rPr lang="en-US" sz="2200" dirty="0">
                <a:latin typeface="HelveticaNeue-Light"/>
              </a:rPr>
              <a:t>hurting someone in any </a:t>
            </a:r>
            <a:r>
              <a:rPr lang="en-US" sz="2200" dirty="0" smtClean="0">
                <a:latin typeface="HelveticaNeue-Light"/>
              </a:rPr>
              <a:t>way</a:t>
            </a:r>
          </a:p>
          <a:p>
            <a:pPr marL="285750" indent="-285750">
              <a:buFont typeface="Arial" panose="020B0604020202020204" pitchFamily="34" charset="0"/>
              <a:buChar char="•"/>
            </a:pPr>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Possessiveness</a:t>
            </a:r>
          </a:p>
          <a:p>
            <a:pPr marL="285750" indent="-285750">
              <a:buFont typeface="Arial" panose="020B0604020202020204" pitchFamily="34" charset="0"/>
              <a:buChar char="•"/>
            </a:pPr>
            <a:endParaRPr lang="en-US" sz="1200" dirty="0">
              <a:latin typeface="HelveticaNeue-Light"/>
            </a:endParaRPr>
          </a:p>
          <a:p>
            <a:pPr marL="285750" indent="-285750">
              <a:buFont typeface="Arial" panose="020B0604020202020204" pitchFamily="34" charset="0"/>
              <a:buChar char="•"/>
            </a:pPr>
            <a:r>
              <a:rPr lang="en-US" sz="2200" dirty="0" smtClean="0">
                <a:latin typeface="HelveticaNeue-Light"/>
              </a:rPr>
              <a:t>Telling </a:t>
            </a:r>
            <a:r>
              <a:rPr lang="en-US" sz="2200" dirty="0">
                <a:latin typeface="HelveticaNeue-Light"/>
              </a:rPr>
              <a:t>someone what to do or what to wear</a:t>
            </a:r>
            <a:endParaRPr lang="en-US" sz="2200" dirty="0"/>
          </a:p>
        </p:txBody>
      </p:sp>
      <p:sp>
        <p:nvSpPr>
          <p:cNvPr id="3" name="Rectangle 2"/>
          <p:cNvSpPr/>
          <p:nvPr/>
        </p:nvSpPr>
        <p:spPr>
          <a:xfrm>
            <a:off x="3408219" y="639727"/>
            <a:ext cx="6096000" cy="492443"/>
          </a:xfrm>
          <a:prstGeom prst="rect">
            <a:avLst/>
          </a:prstGeom>
        </p:spPr>
        <p:txBody>
          <a:bodyPr>
            <a:spAutoFit/>
          </a:bodyPr>
          <a:lstStyle/>
          <a:p>
            <a:r>
              <a:rPr lang="en-US" sz="2600" b="1" dirty="0">
                <a:solidFill>
                  <a:srgbClr val="F68427"/>
                </a:solidFill>
                <a:latin typeface="HelveticaNeue-Bold"/>
              </a:rPr>
              <a:t>WARNING </a:t>
            </a:r>
            <a:r>
              <a:rPr lang="en-US" sz="2600" b="1" dirty="0" smtClean="0">
                <a:solidFill>
                  <a:srgbClr val="F68427"/>
                </a:solidFill>
                <a:latin typeface="HelveticaNeue-Bold"/>
              </a:rPr>
              <a:t>SIGNS </a:t>
            </a:r>
            <a:r>
              <a:rPr lang="en-US" sz="2600" b="1" dirty="0" smtClean="0">
                <a:solidFill>
                  <a:srgbClr val="0F223A"/>
                </a:solidFill>
                <a:latin typeface="HelveticaNeue-Bold"/>
              </a:rPr>
              <a:t>OF </a:t>
            </a:r>
            <a:r>
              <a:rPr lang="en-US" sz="2600" b="1" dirty="0">
                <a:solidFill>
                  <a:srgbClr val="0F223A"/>
                </a:solidFill>
                <a:latin typeface="HelveticaNeue-Bold"/>
              </a:rPr>
              <a:t>ABUSE</a:t>
            </a:r>
            <a:endParaRPr lang="en-US" sz="2600" dirty="0"/>
          </a:p>
        </p:txBody>
      </p:sp>
    </p:spTree>
    <p:extLst>
      <p:ext uri="{BB962C8B-B14F-4D97-AF65-F5344CB8AC3E}">
        <p14:creationId xmlns:p14="http://schemas.microsoft.com/office/powerpoint/2010/main" val="22634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hangingPunct="1">
              <a:defRPr/>
            </a:pPr>
            <a:r>
              <a:rPr lang="en-US" b="1" dirty="0" smtClean="0">
                <a:solidFill>
                  <a:schemeClr val="tx1"/>
                </a:solidFill>
              </a:rPr>
              <a:t>If you think you are in an unhealthy relationship, tell someone.</a:t>
            </a:r>
            <a:endParaRPr lang="en-US" b="1" dirty="0">
              <a:solidFill>
                <a:schemeClr val="tx1"/>
              </a:solidFill>
            </a:endParaRPr>
          </a:p>
        </p:txBody>
      </p:sp>
      <p:sp>
        <p:nvSpPr>
          <p:cNvPr id="31747" name="Content Placeholder 2"/>
          <p:cNvSpPr>
            <a:spLocks noGrp="1"/>
          </p:cNvSpPr>
          <p:nvPr>
            <p:ph sz="quarter" idx="1"/>
          </p:nvPr>
        </p:nvSpPr>
        <p:spPr>
          <a:xfrm>
            <a:off x="1981200" y="2171700"/>
            <a:ext cx="7467600" cy="4302126"/>
          </a:xfrm>
        </p:spPr>
        <p:txBody>
          <a:bodyPr>
            <a:normAutofit/>
          </a:bodyPr>
          <a:lstStyle/>
          <a:p>
            <a:pPr marL="0" indent="0">
              <a:buNone/>
              <a:defRPr/>
            </a:pPr>
            <a:r>
              <a:rPr lang="en-US" b="1" u="sng" dirty="0" smtClean="0"/>
              <a:t>Support System</a:t>
            </a:r>
          </a:p>
          <a:p>
            <a:pPr>
              <a:defRPr/>
            </a:pPr>
            <a:r>
              <a:rPr lang="en-US" dirty="0" smtClean="0"/>
              <a:t>Family</a:t>
            </a:r>
          </a:p>
          <a:p>
            <a:pPr>
              <a:defRPr/>
            </a:pPr>
            <a:r>
              <a:rPr lang="en-US" dirty="0" smtClean="0"/>
              <a:t>School Counselor</a:t>
            </a:r>
          </a:p>
          <a:p>
            <a:pPr marL="0" indent="0">
              <a:buNone/>
              <a:defRPr/>
            </a:pPr>
            <a:endParaRPr lang="en-US" dirty="0" smtClean="0"/>
          </a:p>
          <a:p>
            <a:pPr marL="0" indent="0">
              <a:buNone/>
              <a:defRPr/>
            </a:pPr>
            <a:r>
              <a:rPr lang="en-US" b="1" u="sng" dirty="0" smtClean="0"/>
              <a:t>Hotlines </a:t>
            </a:r>
            <a:r>
              <a:rPr lang="en-US" b="1" dirty="0"/>
              <a:t> </a:t>
            </a:r>
            <a:endParaRPr lang="en-US" dirty="0"/>
          </a:p>
          <a:p>
            <a:pPr>
              <a:defRPr/>
            </a:pPr>
            <a:r>
              <a:rPr lang="en-US" u="sng" dirty="0">
                <a:hlinkClick r:id="rId2" tooltip="National Teen Dating Abuse Hotline"/>
              </a:rPr>
              <a:t>National Teen Dating Abuse Hotline</a:t>
            </a:r>
            <a:r>
              <a:rPr lang="en-US" dirty="0"/>
              <a:t/>
            </a:r>
            <a:br>
              <a:rPr lang="en-US" dirty="0"/>
            </a:br>
            <a:r>
              <a:rPr lang="en-US" dirty="0"/>
              <a:t>Call: 1-866-331-9474 (</a:t>
            </a:r>
            <a:r>
              <a:rPr lang="en-US" dirty="0" smtClean="0"/>
              <a:t>loveisrespect.org)</a:t>
            </a:r>
          </a:p>
          <a:p>
            <a:pPr>
              <a:defRPr/>
            </a:pPr>
            <a:r>
              <a:rPr lang="en-US" dirty="0" smtClean="0"/>
              <a:t>chat </a:t>
            </a:r>
            <a:r>
              <a:rPr lang="en-US" dirty="0"/>
              <a:t>at </a:t>
            </a:r>
            <a:r>
              <a:rPr lang="en-US" dirty="0">
                <a:hlinkClick r:id="rId2"/>
              </a:rPr>
              <a:t>loveisrespect.org</a:t>
            </a:r>
            <a:r>
              <a:rPr lang="en-US" dirty="0"/>
              <a:t> or text “</a:t>
            </a:r>
            <a:r>
              <a:rPr lang="en-US" dirty="0" err="1"/>
              <a:t>loveis</a:t>
            </a:r>
            <a:r>
              <a:rPr lang="en-US" dirty="0"/>
              <a:t>” to 22522, any time, 24/7/365.</a:t>
            </a:r>
          </a:p>
          <a:p>
            <a:pPr marL="0" indent="0">
              <a:buNone/>
              <a:defRPr/>
            </a:pPr>
            <a:r>
              <a:rPr lang="en-US" dirty="0"/>
              <a:t> </a:t>
            </a:r>
          </a:p>
        </p:txBody>
      </p:sp>
      <p:pic>
        <p:nvPicPr>
          <p:cNvPr id="31748" name="Picture 5" descr="MPj043314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8546" y="3901699"/>
            <a:ext cx="1600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765127"/>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13302"/>
            <a:ext cx="9601200" cy="3161654"/>
          </a:xfrm>
        </p:spPr>
        <p:txBody>
          <a:bodyPr>
            <a:normAutofit/>
          </a:bodyPr>
          <a:lstStyle/>
          <a:p>
            <a:pPr algn="ctr"/>
            <a:r>
              <a:rPr lang="en-US" dirty="0" smtClean="0"/>
              <a:t>Activity</a:t>
            </a:r>
            <a:br>
              <a:rPr lang="en-US" dirty="0" smtClean="0"/>
            </a:br>
            <a:r>
              <a:rPr lang="en-US" dirty="0" smtClean="0"/>
              <a:t>Draw a Healthy Relationship</a:t>
            </a:r>
            <a:br>
              <a:rPr lang="en-US" dirty="0" smtClean="0"/>
            </a:br>
            <a:r>
              <a:rPr lang="en-US" dirty="0"/>
              <a:t/>
            </a:r>
            <a:br>
              <a:rPr lang="en-US" dirty="0"/>
            </a:br>
            <a:r>
              <a:rPr lang="en-US" dirty="0" smtClean="0"/>
              <a:t>Scenario</a:t>
            </a:r>
            <a:br>
              <a:rPr lang="en-US" dirty="0" smtClean="0"/>
            </a:br>
            <a:r>
              <a:rPr lang="en-US" smtClean="0"/>
              <a:t>Communicating Effectively</a:t>
            </a:r>
            <a:endParaRPr lang="en-US" dirty="0"/>
          </a:p>
        </p:txBody>
      </p:sp>
    </p:spTree>
    <p:extLst>
      <p:ext uri="{BB962C8B-B14F-4D97-AF65-F5344CB8AC3E}">
        <p14:creationId xmlns:p14="http://schemas.microsoft.com/office/powerpoint/2010/main" val="34732865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118</TotalTime>
  <Words>712</Words>
  <Application>Microsoft Office PowerPoint</Application>
  <PresentationFormat>Widescreen</PresentationFormat>
  <Paragraphs>78</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ＭＳ Ｐゴシック</vt:lpstr>
      <vt:lpstr>Andy</vt:lpstr>
      <vt:lpstr>Arial</vt:lpstr>
      <vt:lpstr>Calibri</vt:lpstr>
      <vt:lpstr>Franklin Gothic Book</vt:lpstr>
      <vt:lpstr>HelveticaNeue-Bold</vt:lpstr>
      <vt:lpstr>HelveticaNeue-BoldItalic</vt:lpstr>
      <vt:lpstr>HelveticaNeue-Light</vt:lpstr>
      <vt:lpstr>Crop</vt:lpstr>
      <vt:lpstr>Healthy Relationships  Middle School</vt:lpstr>
      <vt:lpstr>PowerPoint Presentation</vt:lpstr>
      <vt:lpstr>PowerPoint Presentation</vt:lpstr>
      <vt:lpstr>PowerPoint Presentation</vt:lpstr>
      <vt:lpstr>PowerPoint Presentation</vt:lpstr>
      <vt:lpstr>PowerPoint Presentation</vt:lpstr>
      <vt:lpstr>PowerPoint Presentation</vt:lpstr>
      <vt:lpstr>If you think you are in an unhealthy relationship, tell someone.</vt:lpstr>
      <vt:lpstr>Activity Draw a Healthy Relationship  Scenario Communicating Effectively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 Middle School Educators Toolkit</dc:title>
  <dc:creator>Leslie Shugart</dc:creator>
  <cp:lastModifiedBy>Kathleen M. Zielinski</cp:lastModifiedBy>
  <cp:revision>14</cp:revision>
  <cp:lastPrinted>2017-08-08T19:24:58Z</cp:lastPrinted>
  <dcterms:created xsi:type="dcterms:W3CDTF">2017-06-06T17:16:21Z</dcterms:created>
  <dcterms:modified xsi:type="dcterms:W3CDTF">2018-12-06T00:46:52Z</dcterms:modified>
</cp:coreProperties>
</file>